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6A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10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103445" y="737122"/>
            <a:ext cx="10174155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871531" y="2492896"/>
            <a:ext cx="882243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397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19403" y="1600201"/>
            <a:ext cx="10862997" cy="442108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601187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746650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623392" y="274639"/>
            <a:ext cx="8012608" cy="5746650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30304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93643" y="274638"/>
            <a:ext cx="10286933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993643" y="1600200"/>
            <a:ext cx="10286933" cy="4439547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0510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103446" y="4406901"/>
            <a:ext cx="993480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1103446" y="2906713"/>
            <a:ext cx="9934807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09196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31371" y="1600201"/>
            <a:ext cx="5280587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288021" y="1600201"/>
            <a:ext cx="5294379" cy="45259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431371" y="274638"/>
            <a:ext cx="11151029" cy="1143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897182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9403" y="1535113"/>
            <a:ext cx="52805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719403" y="2174876"/>
            <a:ext cx="5280587" cy="38464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384032" y="1535113"/>
            <a:ext cx="519836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384032" y="2174876"/>
            <a:ext cx="5198368" cy="384641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18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1656659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6242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19404" y="273050"/>
            <a:ext cx="4416491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35893" y="273051"/>
            <a:ext cx="6446507" cy="574823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719404" y="1435101"/>
            <a:ext cx="4416491" cy="45861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899129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391477" y="4800600"/>
            <a:ext cx="8928992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391477" y="612775"/>
            <a:ext cx="8928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391477" y="5367338"/>
            <a:ext cx="8928992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8691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e19457f0-7884-4344-825b-9116774c08fc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26400" y="5922944"/>
            <a:ext cx="505206" cy="672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719403" y="274638"/>
            <a:ext cx="10862997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19403" y="1600201"/>
            <a:ext cx="10862997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47131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ts val="3200"/>
        </a:spcBef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D9867-52E7-4F83-AFDF-97824ACE7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267" y="475865"/>
            <a:ext cx="10174155" cy="1470025"/>
          </a:xfrm>
        </p:spPr>
        <p:txBody>
          <a:bodyPr/>
          <a:lstStyle/>
          <a:p>
            <a:r>
              <a:rPr lang="sv-SE" dirty="0">
                <a:latin typeface="Myriad Pro" panose="020B0503030403020204" pitchFamily="34" charset="0"/>
              </a:rPr>
              <a:t>Bygglov och anmälningsplikt på koloniområden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EA8178A-A6E5-4EB8-AE1A-4FFFF253A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267" y="2022633"/>
            <a:ext cx="9991276" cy="3777276"/>
          </a:xfrm>
        </p:spPr>
        <p:txBody>
          <a:bodyPr>
            <a:normAutofit/>
          </a:bodyPr>
          <a:lstStyle/>
          <a:p>
            <a:pPr algn="l"/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Fr o m 1/1 2020 behöver kolonister göra teknisk anmälan eller bygglovsansökan vid ny-, till eller ombyggnation på sina kolonier. </a:t>
            </a:r>
          </a:p>
          <a:p>
            <a:pPr algn="l"/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Tidigare: Byggansökan har skickats in till föreningen och fastighets- och gatukontoret.</a:t>
            </a:r>
          </a:p>
          <a:p>
            <a:pPr algn="l"/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Nu: Förfarandet går över till stadsbyggnadskontoret.</a:t>
            </a:r>
          </a:p>
        </p:txBody>
      </p:sp>
    </p:spTree>
    <p:extLst>
      <p:ext uri="{BB962C8B-B14F-4D97-AF65-F5344CB8AC3E}">
        <p14:creationId xmlns:p14="http://schemas.microsoft.com/office/powerpoint/2010/main" val="20407807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D9867-52E7-4F83-AFDF-97824ACE7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267" y="475865"/>
            <a:ext cx="10174155" cy="1470025"/>
          </a:xfrm>
        </p:spPr>
        <p:txBody>
          <a:bodyPr/>
          <a:lstStyle/>
          <a:p>
            <a:r>
              <a:rPr lang="sv-SE" dirty="0">
                <a:latin typeface="Myriad Pro" panose="020B0503030403020204" pitchFamily="34" charset="0"/>
              </a:rPr>
              <a:t>Varför gör vi detta? 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EA8178A-A6E5-4EB8-AE1A-4FFFF253A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267" y="1782147"/>
            <a:ext cx="9991276" cy="4213705"/>
          </a:xfrm>
        </p:spPr>
        <p:txBody>
          <a:bodyPr>
            <a:normAutofit fontScale="92500" lnSpcReduction="2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Värdet och standarden på dagens stugor och problem med boende året runt har ökat. </a:t>
            </a:r>
            <a:b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</a:b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Vi behöver flytta över byggfrågorna till en förvaltning som har myndighetsutövning. </a:t>
            </a:r>
            <a:b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</a:b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Vi flyttar hanteringen till den instans som normalt hanterar byggfrågor inom kommunen.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Fastighets- och gatukontoret får många frågor från koloniföreningarna kring vad som är tillåtet eller ej kring byggnation inom området – dessa frågor vänder vi oss ofta till stadsbyggnadskontoret med, för att kunna svara korrekt. </a:t>
            </a:r>
            <a:b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</a:b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Därför är det lämpligare att all hantering sker där.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Vi säkerställer en bra och rättssäker process.</a:t>
            </a:r>
          </a:p>
        </p:txBody>
      </p:sp>
    </p:spTree>
    <p:extLst>
      <p:ext uri="{BB962C8B-B14F-4D97-AF65-F5344CB8AC3E}">
        <p14:creationId xmlns:p14="http://schemas.microsoft.com/office/powerpoint/2010/main" val="255710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D9867-52E7-4F83-AFDF-97824ACE7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267" y="475865"/>
            <a:ext cx="10174155" cy="1470025"/>
          </a:xfrm>
        </p:spPr>
        <p:txBody>
          <a:bodyPr/>
          <a:lstStyle/>
          <a:p>
            <a:r>
              <a:rPr lang="sv-SE" dirty="0">
                <a:latin typeface="Myriad Pro" panose="020B0503030403020204" pitchFamily="34" charset="0"/>
              </a:rPr>
              <a:t>Vad behöver koloniföreningen göra?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EA8178A-A6E5-4EB8-AE1A-4FFFF253A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267" y="2022633"/>
            <a:ext cx="9991276" cy="3777276"/>
          </a:xfrm>
        </p:spPr>
        <p:txBody>
          <a:bodyPr>
            <a:normAutofit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Vidareförmedla informationen till sina medlemmar om det nya förfarandet.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Hålla stadsbyggnadskontoret med uppdaterade  register över kontaktuppgifter till föreningen, samt vid behov bistå med uppgifter till enskilda lottägare.</a:t>
            </a:r>
          </a:p>
        </p:txBody>
      </p:sp>
    </p:spTree>
    <p:extLst>
      <p:ext uri="{BB962C8B-B14F-4D97-AF65-F5344CB8AC3E}">
        <p14:creationId xmlns:p14="http://schemas.microsoft.com/office/powerpoint/2010/main" val="51172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FD9867-52E7-4F83-AFDF-97824ACE70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267" y="475865"/>
            <a:ext cx="10174155" cy="1470025"/>
          </a:xfrm>
        </p:spPr>
        <p:txBody>
          <a:bodyPr/>
          <a:lstStyle/>
          <a:p>
            <a:r>
              <a:rPr lang="sv-SE" dirty="0">
                <a:latin typeface="Myriad Pro" panose="020B0503030403020204" pitchFamily="34" charset="0"/>
              </a:rPr>
              <a:t>Vad innebär det för kolonisten?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3EA8178A-A6E5-4EB8-AE1A-4FFFF253AB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20267" y="2022633"/>
            <a:ext cx="9991276" cy="3777276"/>
          </a:xfrm>
        </p:spPr>
        <p:txBody>
          <a:bodyPr>
            <a:normAutofit lnSpcReduction="1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Kolonisten behöver bara vända sig till </a:t>
            </a:r>
            <a:r>
              <a:rPr lang="sv-SE" sz="2400" i="1" dirty="0">
                <a:solidFill>
                  <a:schemeClr val="tx1"/>
                </a:solidFill>
                <a:latin typeface="Myriad Pro" panose="020B0503030403020204" pitchFamily="34" charset="0"/>
              </a:rPr>
              <a:t>en</a:t>
            </a: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 instans i kommunen, när det gäller byggnation, oavsett om det är bygglovspliktigt eller ej.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En ökad framförhållning kommer att krävas – handläggningstiden för en bygglovsansökan är i dagsläget 10 veckor.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En kostnad för bygglovsansökan och teknisk anmälan tas ut, enligt fastställd taxa.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sv-SE" sz="2400" dirty="0">
                <a:solidFill>
                  <a:schemeClr val="tx1"/>
                </a:solidFill>
                <a:latin typeface="Myriad Pro" panose="020B0503030403020204" pitchFamily="34" charset="0"/>
              </a:rPr>
              <a:t>Kolonisten måste lämna in korrekta ritningar för att få startbesked.</a:t>
            </a:r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74B23311-A62D-4C49-B330-60DC13B5FCB0}"/>
              </a:ext>
            </a:extLst>
          </p:cNvPr>
          <p:cNvSpPr txBox="1"/>
          <p:nvPr/>
        </p:nvSpPr>
        <p:spPr>
          <a:xfrm rot="660000">
            <a:off x="8789437" y="895746"/>
            <a:ext cx="28365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400" b="1" dirty="0">
                <a:solidFill>
                  <a:srgbClr val="046A38"/>
                </a:solidFill>
                <a:latin typeface="Myriad Pro" panose="020B0503030403020204" pitchFamily="34" charset="0"/>
              </a:rPr>
              <a:t>malmo.se/bygglov</a:t>
            </a:r>
          </a:p>
        </p:txBody>
      </p:sp>
    </p:spTree>
    <p:extLst>
      <p:ext uri="{BB962C8B-B14F-4D97-AF65-F5344CB8AC3E}">
        <p14:creationId xmlns:p14="http://schemas.microsoft.com/office/powerpoint/2010/main" val="826253756"/>
      </p:ext>
    </p:extLst>
  </p:cSld>
  <p:clrMapOvr>
    <a:masterClrMapping/>
  </p:clrMapOvr>
</p:sld>
</file>

<file path=ppt/theme/theme1.xml><?xml version="1.0" encoding="utf-8"?>
<a:theme xmlns:a="http://schemas.openxmlformats.org/drawingml/2006/main" name="White">
  <a:themeElements>
    <a:clrScheme name="Vit Malmö stad">
      <a:dk1>
        <a:srgbClr val="000000"/>
      </a:dk1>
      <a:lt1>
        <a:sysClr val="window" lastClr="FFFFFF"/>
      </a:lt1>
      <a:dk2>
        <a:srgbClr val="00693C"/>
      </a:dk2>
      <a:lt2>
        <a:srgbClr val="C3C8C8"/>
      </a:lt2>
      <a:accent1>
        <a:srgbClr val="00693C"/>
      </a:accent1>
      <a:accent2>
        <a:srgbClr val="000000"/>
      </a:accent2>
      <a:accent3>
        <a:srgbClr val="C3C8C8"/>
      </a:accent3>
      <a:accent4>
        <a:srgbClr val="DEDD3A"/>
      </a:accent4>
      <a:accent5>
        <a:srgbClr val="F3EC7A"/>
      </a:accent5>
      <a:accent6>
        <a:srgbClr val="FBC34E"/>
      </a:accent6>
      <a:hlink>
        <a:srgbClr val="0000FF"/>
      </a:hlink>
      <a:folHlink>
        <a:srgbClr val="800080"/>
      </a:folHlink>
    </a:clrScheme>
    <a:fontScheme name="Malmö Stad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t.pptx" id="{4CA2DA81-8514-48F8-A32D-CE81EABEA5AA}" vid="{F24E0E9E-49C8-4C5F-81D4-3D20D038A98C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C6D31FD2563B149BD8885919CEAB65F" ma:contentTypeVersion="6" ma:contentTypeDescription="Skapa ett nytt dokument." ma:contentTypeScope="" ma:versionID="d70ee8a8a357d44118a4ab4b59670e1c">
  <xsd:schema xmlns:xsd="http://www.w3.org/2001/XMLSchema" xmlns:xs="http://www.w3.org/2001/XMLSchema" xmlns:p="http://schemas.microsoft.com/office/2006/metadata/properties" xmlns:ns3="82776cbd-ab53-4e58-a4d1-6db761ba8087" targetNamespace="http://schemas.microsoft.com/office/2006/metadata/properties" ma:root="true" ma:fieldsID="5d776b02d35001e79655c212f8bff09a" ns3:_="">
    <xsd:import namespace="82776cbd-ab53-4e58-a4d1-6db761ba80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776cbd-ab53-4e58-a4d1-6db761ba80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04A159-799A-44A1-B0B1-929B1E8E4AAA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82776cbd-ab53-4e58-a4d1-6db761ba8087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8DE7F7C-0CB9-47CA-8FFD-D515B5714D8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2776cbd-ab53-4e58-a4d1-6db761ba80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9CBA97-5FE5-4E15-87DB-BB0E7A48A05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Vit</Template>
  <TotalTime>252</TotalTime>
  <Words>164</Words>
  <Application>Microsoft Office PowerPoint</Application>
  <PresentationFormat>Bredbild</PresentationFormat>
  <Paragraphs>17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9" baseType="lpstr">
      <vt:lpstr>Arial</vt:lpstr>
      <vt:lpstr>Calibri</vt:lpstr>
      <vt:lpstr>Myriad Pro</vt:lpstr>
      <vt:lpstr>Wingdings 2</vt:lpstr>
      <vt:lpstr>White</vt:lpstr>
      <vt:lpstr>Bygglov och anmälningsplikt på koloniområden</vt:lpstr>
      <vt:lpstr>Varför gör vi detta? </vt:lpstr>
      <vt:lpstr>Vad behöver koloniföreningen göra?</vt:lpstr>
      <vt:lpstr>Vad innebär det för kolonisten?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Bygglov och anmälningsplikt på koloniområden</dc:title>
  <dc:creator>Anna-Karin Jangmark</dc:creator>
  <cp:lastModifiedBy>Agneta Wadmark Thern</cp:lastModifiedBy>
  <cp:revision>9</cp:revision>
  <dcterms:created xsi:type="dcterms:W3CDTF">2019-09-30T06:45:23Z</dcterms:created>
  <dcterms:modified xsi:type="dcterms:W3CDTF">2019-11-18T09:02:22Z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0x010100FC6D31FD2563B149BD8885919CEAB65F</vt:lpwstr>
  </property>
</Properties>
</file>